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2" r:id="rId9"/>
    <p:sldId id="268" r:id="rId10"/>
    <p:sldId id="277" r:id="rId11"/>
    <p:sldId id="276" r:id="rId12"/>
    <p:sldId id="272" r:id="rId13"/>
    <p:sldId id="278" r:id="rId14"/>
    <p:sldId id="270" r:id="rId15"/>
    <p:sldId id="279" r:id="rId16"/>
    <p:sldId id="280" r:id="rId17"/>
    <p:sldId id="281" r:id="rId18"/>
    <p:sldId id="282" r:id="rId19"/>
    <p:sldId id="306" r:id="rId20"/>
    <p:sldId id="274" r:id="rId21"/>
    <p:sldId id="283" r:id="rId22"/>
    <p:sldId id="284" r:id="rId23"/>
    <p:sldId id="285" r:id="rId24"/>
    <p:sldId id="286" r:id="rId25"/>
    <p:sldId id="287" r:id="rId26"/>
    <p:sldId id="288" r:id="rId27"/>
    <p:sldId id="291" r:id="rId28"/>
    <p:sldId id="292" r:id="rId29"/>
    <p:sldId id="293" r:id="rId30"/>
    <p:sldId id="294" r:id="rId31"/>
    <p:sldId id="289" r:id="rId32"/>
    <p:sldId id="295" r:id="rId33"/>
    <p:sldId id="307" r:id="rId34"/>
    <p:sldId id="296" r:id="rId35"/>
    <p:sldId id="308" r:id="rId36"/>
    <p:sldId id="298" r:id="rId37"/>
    <p:sldId id="290" r:id="rId38"/>
    <p:sldId id="309" r:id="rId39"/>
    <p:sldId id="310" r:id="rId40"/>
    <p:sldId id="301" r:id="rId41"/>
    <p:sldId id="300" r:id="rId42"/>
    <p:sldId id="303" r:id="rId43"/>
    <p:sldId id="302" r:id="rId4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00B3"/>
    <a:srgbClr val="BB8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D7D2B6-04D8-FF74-CE34-8AFCFF7EA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7E78D1F-122F-24D9-DD5B-DA0F07C0D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CD7BAF-BC93-77E3-AD08-C240859BF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7EC66-938D-4E50-95BA-8026D4D2F586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EC95F3-3448-A920-C798-0EE3009F8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424D01-5D7D-2814-D44E-5AFAAC99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E249-3AFB-4AC7-B864-74D6891413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5215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90874B-A137-21DC-2EB5-915B5B4C5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59ECE46-4428-8F45-2035-4DEFD0DCB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03A7A0-55A3-4469-6A06-127A3B10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7EC66-938D-4E50-95BA-8026D4D2F586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698441-1870-F0D3-2E8B-A14AD912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60E514-DB9A-CD18-4D63-85C5A810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E249-3AFB-4AC7-B864-74D6891413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309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57A90C8-3F89-4B7B-F5DE-B5C0185E35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9FCDC86-BAB8-3487-47EB-CAB1C0172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50FA2E-762F-D6E2-605A-E4A896F48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7EC66-938D-4E50-95BA-8026D4D2F586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32B677-6FCC-9CD5-B5EF-C853F834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777EFE-6D1E-EC9C-652F-98D177505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E249-3AFB-4AC7-B864-74D6891413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26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1EB13-BBAB-327A-BE86-82455768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856A03-6B18-B6C7-CF98-BCA2DC57F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4A4557-E23C-DA6C-BA9C-1CD1C0D1E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7EC66-938D-4E50-95BA-8026D4D2F586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33511D-9917-7E27-A632-91C7F576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B26D0A-634D-C959-E531-71FB48DB0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E249-3AFB-4AC7-B864-74D6891413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2926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1A914-326B-C6B0-6AA0-6A3A342C7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AC629C5-3921-7D2C-D709-24A5E653D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158A9D-5B57-B809-EB4A-F2979C06A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7EC66-938D-4E50-95BA-8026D4D2F586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B01D34-9961-92EA-9E09-1F5D77CB2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A958C8-E58E-EEF3-9822-8E320C949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E249-3AFB-4AC7-B864-74D6891413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852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DF778A-C102-A9AC-2B7D-23574CCFC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002E33-25A2-C467-487E-58E842EB85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A8DB22F-AE58-6108-8D51-183D07336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A6B58A8-03FA-676C-6DE5-BEC7DBB7D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7EC66-938D-4E50-95BA-8026D4D2F586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E310C2A-CA8F-5255-4821-E897417F3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3409D5-A462-F700-43F3-723BFB0E1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E249-3AFB-4AC7-B864-74D6891413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1719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F2DD7-3773-1D7A-FDB8-D8DD14922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EE08CE-7609-8A85-862D-7557D2720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C98CBC-1D38-F31B-66A0-758B26EF8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92A83E7-9D6D-3004-BFF5-39F538CA39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70D5C82-169E-C072-FC8F-FC98D02E3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C559474-3A7B-B3E2-2FC9-0A73A140D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7EC66-938D-4E50-95BA-8026D4D2F586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CAE9B5A-1D78-1317-7A60-C6391CEAE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5B22C7F-E56F-EA25-CEA4-10C06587A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E249-3AFB-4AC7-B864-74D6891413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552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BDEDA0-164D-F0B7-3781-AD632F39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2EC71C9-D937-8E0B-CA66-A394BF50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7EC66-938D-4E50-95BA-8026D4D2F586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4BA145F-FE89-4E92-BA33-EC59272A6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15858A0-8E8A-A7AB-CEA2-827FC5208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E249-3AFB-4AC7-B864-74D6891413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5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6AA2A77-C38D-C70C-3BB6-AEF452703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7EC66-938D-4E50-95BA-8026D4D2F586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084C30B-2064-E06A-4A21-38581A2BE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A000B8-14C5-EE1E-1AD0-C4BEAAE5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E249-3AFB-4AC7-B864-74D6891413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077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8081D0-71F3-BC53-7414-030B4FBD4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2D197E-DE12-2FF2-1FDA-6A5D64FB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86595DF-B219-8547-273E-AA60EA1CE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34976E3-98A6-14AB-6DAF-65EBCCFBB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7EC66-938D-4E50-95BA-8026D4D2F586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E2C977F-8E3D-4889-F05E-DB75B456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828E3F-3229-0CE6-3A8A-CD78FFFA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E249-3AFB-4AC7-B864-74D6891413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863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90BAF5-155B-1C66-BAFD-DA5D3AF4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7B5E52C-2B50-69E0-D30E-F96232F86E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0E11F0-AAF6-7AC0-54F7-8E6830B5D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FDF0058-11DF-7594-2A3B-B21550FA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7EC66-938D-4E50-95BA-8026D4D2F586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963ACB-29F3-B547-2D58-AFBCB2565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90FF95-8298-7F97-F538-71FB8B95F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E249-3AFB-4AC7-B864-74D6891413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474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C5F888-6E50-3636-3C93-09AC60552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4BF0C5A-0BA2-DDEC-A069-7F4209EF0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C4A995-74CB-319E-38EB-35C7688344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E7EC66-938D-4E50-95BA-8026D4D2F586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7DFABE-0A9C-1699-FE41-34D555E210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B27EAE-9E1F-DD1A-9F7D-E770BA27C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0BE249-3AFB-4AC7-B864-74D6891413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5593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95CEB2B-CDD0-DFFF-7D64-7978D5DABE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C6A3E7-2876-D931-D12E-D684A61E6A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8000" dirty="0">
                <a:solidFill>
                  <a:schemeClr val="bg1"/>
                </a:solidFill>
              </a:rPr>
              <a:t>ОТЧЕТ ПО УЧЕБНОЙ ПРАКТИКЕ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6FCAF2-BE94-E132-2C12-D33622AE2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023" y="3890796"/>
            <a:ext cx="5072514" cy="16557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ru-RU" dirty="0">
                <a:solidFill>
                  <a:schemeClr val="bg1"/>
                </a:solidFill>
              </a:rPr>
              <a:t>Выполнили обучающиеся группы 31П:</a:t>
            </a:r>
          </a:p>
          <a:p>
            <a:pPr algn="l"/>
            <a:r>
              <a:rPr lang="ru-RU" dirty="0">
                <a:solidFill>
                  <a:schemeClr val="bg1"/>
                </a:solidFill>
              </a:rPr>
              <a:t>Карпов Д.А.</a:t>
            </a:r>
          </a:p>
          <a:p>
            <a:pPr algn="l"/>
            <a:r>
              <a:rPr lang="ru-RU" dirty="0">
                <a:solidFill>
                  <a:schemeClr val="bg1"/>
                </a:solidFill>
              </a:rPr>
              <a:t>Карманов А.Д.</a:t>
            </a:r>
          </a:p>
          <a:p>
            <a:pPr algn="l"/>
            <a:r>
              <a:rPr lang="ru-RU" dirty="0">
                <a:solidFill>
                  <a:schemeClr val="bg1"/>
                </a:solidFill>
              </a:rPr>
              <a:t>Савуков Е.А.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27B98B2E-0D4C-86FB-8EA7-15DF67CC4BBB}"/>
              </a:ext>
            </a:extLst>
          </p:cNvPr>
          <p:cNvSpPr txBox="1">
            <a:spLocks/>
          </p:cNvSpPr>
          <p:nvPr/>
        </p:nvSpPr>
        <p:spPr>
          <a:xfrm>
            <a:off x="6600826" y="3890796"/>
            <a:ext cx="474415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dirty="0">
                <a:solidFill>
                  <a:schemeClr val="bg1"/>
                </a:solidFill>
              </a:rPr>
              <a:t>Руководители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учебной практики:</a:t>
            </a:r>
          </a:p>
          <a:p>
            <a:pPr algn="r"/>
            <a:r>
              <a:rPr lang="ru-RU" dirty="0" err="1">
                <a:solidFill>
                  <a:schemeClr val="bg1"/>
                </a:solidFill>
              </a:rPr>
              <a:t>Мамшева</a:t>
            </a:r>
            <a:r>
              <a:rPr lang="ru-RU" dirty="0">
                <a:solidFill>
                  <a:schemeClr val="bg1"/>
                </a:solidFill>
              </a:rPr>
              <a:t> Ю.С.</a:t>
            </a:r>
          </a:p>
          <a:p>
            <a:pPr algn="r"/>
            <a:r>
              <a:rPr lang="ru-RU" dirty="0">
                <a:solidFill>
                  <a:schemeClr val="bg1"/>
                </a:solidFill>
              </a:rPr>
              <a:t>Голубева Е.П.</a:t>
            </a:r>
          </a:p>
        </p:txBody>
      </p:sp>
    </p:spTree>
    <p:extLst>
      <p:ext uri="{BB962C8B-B14F-4D97-AF65-F5344CB8AC3E}">
        <p14:creationId xmlns:p14="http://schemas.microsoft.com/office/powerpoint/2010/main" val="3580447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5A3D67-4BC7-6625-9600-765165A69D95}"/>
              </a:ext>
            </a:extLst>
          </p:cNvPr>
          <p:cNvSpPr txBox="1"/>
          <p:nvPr/>
        </p:nvSpPr>
        <p:spPr>
          <a:xfrm>
            <a:off x="144379" y="153186"/>
            <a:ext cx="11903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UML </a:t>
            </a:r>
            <a:r>
              <a:rPr lang="ru-RU" sz="4000" dirty="0">
                <a:solidFill>
                  <a:schemeClr val="bg1"/>
                </a:solidFill>
              </a:rPr>
              <a:t>РЕГИСТРАЦИИ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A7B036-F6FA-B36B-CE28-7CA2F45A8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3777"/>
            <a:ext cx="5132387" cy="23075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E67DB3-30E1-F2C9-A820-E59E13168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99" y="1690688"/>
            <a:ext cx="4648201" cy="256632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1EFE7C9-F7C8-ABF0-37F5-4BF41336B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842" y="4388860"/>
            <a:ext cx="582549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40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5A3D67-4BC7-6625-9600-765165A69D95}"/>
              </a:ext>
            </a:extLst>
          </p:cNvPr>
          <p:cNvSpPr txBox="1"/>
          <p:nvPr/>
        </p:nvSpPr>
        <p:spPr>
          <a:xfrm>
            <a:off x="144379" y="153186"/>
            <a:ext cx="11903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UNIT-</a:t>
            </a:r>
            <a:r>
              <a:rPr lang="ru-RU" sz="4000" dirty="0">
                <a:solidFill>
                  <a:schemeClr val="bg1"/>
                </a:solidFill>
              </a:rPr>
              <a:t>ТЕСТЫ АВТОРИЗАЦИИ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4981E8-606C-FB5A-0B9C-3B3C2DAED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292" y="1970623"/>
            <a:ext cx="4020111" cy="114316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3121B22-724A-A7D6-0D55-7DB7ED768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31542"/>
            <a:ext cx="4382112" cy="15051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D99E64-5F7B-4712-CA26-1017553AB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501" y="3836702"/>
            <a:ext cx="4591691" cy="148610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6F39440-6ED1-7C9E-64B1-A3CF1645E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443984"/>
            <a:ext cx="4686954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6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5A3D67-4BC7-6625-9600-765165A69D95}"/>
              </a:ext>
            </a:extLst>
          </p:cNvPr>
          <p:cNvSpPr txBox="1"/>
          <p:nvPr/>
        </p:nvSpPr>
        <p:spPr>
          <a:xfrm>
            <a:off x="144379" y="153186"/>
            <a:ext cx="11903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ЛИЧНЫЙ КАБИНЕТ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8689A6A-ABB0-BCD9-6513-300AD2DD0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136" y="1485107"/>
            <a:ext cx="2723082" cy="22453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E999ABC-59C2-515C-5B28-41AF2CDBA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41" y="3886376"/>
            <a:ext cx="3819346" cy="263110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539EA3D-7E30-5871-71FA-AC5003A7F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063" y="1637145"/>
            <a:ext cx="6434737" cy="325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04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5A3D67-4BC7-6625-9600-765165A69D95}"/>
              </a:ext>
            </a:extLst>
          </p:cNvPr>
          <p:cNvSpPr txBox="1"/>
          <p:nvPr/>
        </p:nvSpPr>
        <p:spPr>
          <a:xfrm>
            <a:off x="144379" y="153186"/>
            <a:ext cx="11903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ПОИСК ФИЛЬМОВ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DEA982A-5700-22DA-E73F-1DE741DCA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4615045"/>
            <a:ext cx="6429815" cy="173831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F6F8C4-BC0A-ACF3-2D0A-745006839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26" y="1681546"/>
            <a:ext cx="4048051" cy="27985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B9F04A5-8F60-05A1-E30C-21DC98765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051" y="1965143"/>
            <a:ext cx="5508223" cy="131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46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</a:t>
            </a:r>
            <a:r>
              <a:rPr lang="en-US" sz="8000" dirty="0">
                <a:solidFill>
                  <a:prstClr val="white"/>
                </a:solidFill>
                <a:latin typeface="Aptos" panose="02110004020202020204"/>
              </a:rPr>
              <a:t>ecry88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ru-RU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(Карманов </a:t>
            </a:r>
            <a:r>
              <a:rPr lang="ru-RU" sz="8000" dirty="0">
                <a:solidFill>
                  <a:prstClr val="white"/>
                </a:solidFill>
                <a:latin typeface="Aptos" panose="02110004020202020204"/>
              </a:rPr>
              <a:t>А</a:t>
            </a:r>
            <a:r>
              <a:rPr kumimoji="0" lang="ru-RU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r>
              <a:rPr lang="ru-RU" sz="8000" dirty="0">
                <a:solidFill>
                  <a:prstClr val="white"/>
                </a:solidFill>
                <a:latin typeface="Aptos" panose="02110004020202020204"/>
              </a:rPr>
              <a:t>Д</a:t>
            </a:r>
            <a:r>
              <a:rPr kumimoji="0" lang="ru-RU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496860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5A3D67-4BC7-6625-9600-765165A69D95}"/>
              </a:ext>
            </a:extLst>
          </p:cNvPr>
          <p:cNvSpPr txBox="1"/>
          <p:nvPr/>
        </p:nvSpPr>
        <p:spPr>
          <a:xfrm>
            <a:off x="144379" y="153186"/>
            <a:ext cx="11903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UML </a:t>
            </a:r>
            <a:r>
              <a:rPr lang="ru-RU" sz="4000" dirty="0">
                <a:solidFill>
                  <a:schemeClr val="bg1"/>
                </a:solidFill>
              </a:rPr>
              <a:t>ЛИЧНОГО КАБИНЕТА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7F6A05-9119-5F4D-924C-8770E7DE3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48" y="1462873"/>
            <a:ext cx="5092289" cy="25143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ABC9E6-7DBE-1DCC-60CB-41C88D182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828" y="4137928"/>
            <a:ext cx="5238343" cy="237772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EBBD480-54C2-F36A-8CC0-69BE4D22A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529" y="1462873"/>
            <a:ext cx="5746532" cy="251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91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5A3D67-4BC7-6625-9600-765165A69D95}"/>
              </a:ext>
            </a:extLst>
          </p:cNvPr>
          <p:cNvSpPr txBox="1"/>
          <p:nvPr/>
        </p:nvSpPr>
        <p:spPr>
          <a:xfrm>
            <a:off x="144379" y="153186"/>
            <a:ext cx="11903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UNIT-</a:t>
            </a:r>
            <a:r>
              <a:rPr lang="ru-RU" sz="4000" dirty="0">
                <a:solidFill>
                  <a:schemeClr val="bg1"/>
                </a:solidFill>
              </a:rPr>
              <a:t>ТЕСТЫ РЕГИСТРАЦИИ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0168C4-3534-C6A6-4973-5A3CAA6E5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05" y="1565454"/>
            <a:ext cx="4460753" cy="22658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3FA971-95BE-DDA8-4B40-7BED5EBA2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385" y="1565454"/>
            <a:ext cx="5418415" cy="226739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30C4DD-E80C-11A3-B1B2-DB1E4399C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05" y="4217923"/>
            <a:ext cx="5108237" cy="209397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4C8B743-21DA-46EC-0AD5-203DEC281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256" y="4217923"/>
            <a:ext cx="5025544" cy="209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99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5A3D67-4BC7-6625-9600-765165A69D95}"/>
              </a:ext>
            </a:extLst>
          </p:cNvPr>
          <p:cNvSpPr txBox="1"/>
          <p:nvPr/>
        </p:nvSpPr>
        <p:spPr>
          <a:xfrm>
            <a:off x="144379" y="153186"/>
            <a:ext cx="11903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АВТОРИЗАЦИЯ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FD7B37-5632-022D-1ADF-2D829813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88" y="1541687"/>
            <a:ext cx="5361114" cy="24171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8AC9706-C9A8-3A7D-351A-A3BB71C01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81" y="4420604"/>
            <a:ext cx="5361114" cy="197567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32367B-42C0-5CDA-3109-F5FA1B1D9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823" y="1825624"/>
            <a:ext cx="4341822" cy="393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47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5A3D67-4BC7-6625-9600-765165A69D95}"/>
              </a:ext>
            </a:extLst>
          </p:cNvPr>
          <p:cNvSpPr txBox="1"/>
          <p:nvPr/>
        </p:nvSpPr>
        <p:spPr>
          <a:xfrm>
            <a:off x="144379" y="153186"/>
            <a:ext cx="11903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ВЫВОД ФИЛЬМОВ ИЗ БАЗЫ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88DF88-CCBD-6669-536B-9FE2A2767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95" y="1353514"/>
            <a:ext cx="4115547" cy="282529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C13452-F4E6-498F-4D20-9C95EFC7B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645" y="1353514"/>
            <a:ext cx="4365400" cy="28252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A4C74C-48B2-83B9-A3A6-5FE7407DD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326" y="4363732"/>
            <a:ext cx="6213348" cy="212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58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9737F-5627-6C9C-DD04-93191B9A2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D4C8C2-278F-5B06-6D4A-EB894E54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EB7B44-8C88-BAF2-78EB-11C4E2B7E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323ACC1-34D1-051A-4550-3A64B43BD8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A4A8B-A200-7F75-306E-0FC1F3ECE296}"/>
              </a:ext>
            </a:extLst>
          </p:cNvPr>
          <p:cNvSpPr txBox="1"/>
          <p:nvPr/>
        </p:nvSpPr>
        <p:spPr>
          <a:xfrm>
            <a:off x="144379" y="153186"/>
            <a:ext cx="11903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ИЗБРАННОЕ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9EF97D-F712-06A6-3CEE-D9F056BAD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13" y="1353515"/>
            <a:ext cx="4344006" cy="194337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F75E235-87D2-76F2-B95C-EAA7CB9B3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13" y="3400260"/>
            <a:ext cx="5772380" cy="309261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7CDD5FB-33AA-77E6-382F-AD1E21B55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708" y="3390672"/>
            <a:ext cx="5399879" cy="309753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FC93180-6E5A-8A7F-473F-15A7FA8D2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446" y="1749995"/>
            <a:ext cx="3133283" cy="95964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1451F46-CC1E-8ABC-5156-6BA7DE8BD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9846" y="1749994"/>
            <a:ext cx="2989643" cy="95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08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dirty="0"/>
              <a:t>РАЗРАБОТКА САЙТА С ПОМОЩЬЮ </a:t>
            </a:r>
            <a:r>
              <a:rPr lang="en-US" sz="8000" dirty="0"/>
              <a:t>DJANGO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4157105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0" i="0" dirty="0" err="1">
                <a:solidFill>
                  <a:srgbClr val="FFFFFF"/>
                </a:solidFill>
                <a:effectLst/>
                <a:latin typeface="-apple-system"/>
              </a:rPr>
              <a:t>Xintrol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ru-RU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lang="ru-RU" sz="8000" dirty="0">
                <a:solidFill>
                  <a:prstClr val="white"/>
                </a:solidFill>
                <a:latin typeface="Aptos" panose="02110004020202020204"/>
              </a:rPr>
              <a:t>Савуков Е.А.)</a:t>
            </a:r>
            <a:endParaRPr kumimoji="0" lang="ru-RU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4837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5A3D67-4BC7-6625-9600-765165A69D95}"/>
              </a:ext>
            </a:extLst>
          </p:cNvPr>
          <p:cNvSpPr txBox="1"/>
          <p:nvPr/>
        </p:nvSpPr>
        <p:spPr>
          <a:xfrm>
            <a:off x="144379" y="153186"/>
            <a:ext cx="11903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UML </a:t>
            </a:r>
            <a:r>
              <a:rPr lang="ru-RU" sz="4000" dirty="0">
                <a:solidFill>
                  <a:schemeClr val="bg1"/>
                </a:solidFill>
              </a:rPr>
              <a:t>АВТОРИЗАЦИИ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F7787F-A858-A196-7F81-C0556C3FD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597" y="1041690"/>
            <a:ext cx="3273338" cy="27536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B7558A-CAA5-049F-128E-61662CCE9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946" y="3975919"/>
            <a:ext cx="5559425" cy="253238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CC0CAE-FFE3-5774-B53C-D3984FBA3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35" y="1073011"/>
            <a:ext cx="3188457" cy="270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70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5A3D67-4BC7-6625-9600-765165A69D95}"/>
              </a:ext>
            </a:extLst>
          </p:cNvPr>
          <p:cNvSpPr txBox="1"/>
          <p:nvPr/>
        </p:nvSpPr>
        <p:spPr>
          <a:xfrm>
            <a:off x="144379" y="153186"/>
            <a:ext cx="11903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UNIT-</a:t>
            </a:r>
            <a:r>
              <a:rPr lang="ru-RU" sz="4000" dirty="0">
                <a:solidFill>
                  <a:schemeClr val="bg1"/>
                </a:solidFill>
              </a:rPr>
              <a:t>ТЕСТЫ ПРОФИЛЯ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34BA21-7D60-94A4-3F2D-613D17DDC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39686"/>
            <a:ext cx="6846560" cy="193042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0E1F05-ED1C-7D0F-1016-FB3EB08F5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236" y="3348721"/>
            <a:ext cx="5392128" cy="308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20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5A3D67-4BC7-6625-9600-765165A69D95}"/>
              </a:ext>
            </a:extLst>
          </p:cNvPr>
          <p:cNvSpPr txBox="1"/>
          <p:nvPr/>
        </p:nvSpPr>
        <p:spPr>
          <a:xfrm>
            <a:off x="144379" y="153186"/>
            <a:ext cx="11903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РЕГИСТРАЦИЯ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F3C5F5-6846-B6BE-5651-689BCBFD5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325" y="1039674"/>
            <a:ext cx="2973034" cy="308749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CD74399-DFC0-206A-9E99-CEF56BC4E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35" y="882961"/>
            <a:ext cx="3737888" cy="392509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925F3AB-358B-72A1-9373-95E14E7AC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582" y="4808055"/>
            <a:ext cx="3698241" cy="148779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9F0C617-58AD-6C2A-FDEA-A53CEEA4E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441" y="4426399"/>
            <a:ext cx="5359418" cy="175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29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5A3D67-4BC7-6625-9600-765165A69D95}"/>
              </a:ext>
            </a:extLst>
          </p:cNvPr>
          <p:cNvSpPr txBox="1"/>
          <p:nvPr/>
        </p:nvSpPr>
        <p:spPr>
          <a:xfrm>
            <a:off x="144379" y="153186"/>
            <a:ext cx="11903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ВИДЕОПЛЕЕР И КАРТИНКИ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523035-390D-BFFE-D697-400C58AF4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144588"/>
            <a:ext cx="8770409" cy="2978012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AE3681-2E23-1F4A-019D-F7D707177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677" y="3198951"/>
            <a:ext cx="6200628" cy="2978012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30761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dirty="0"/>
              <a:t>МАТЕМАТИЧЕСКОЕ МОДЕЛИРОВАНИЕ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998801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dirty="0"/>
              <a:t>Карпов Д.А.</a:t>
            </a:r>
          </a:p>
        </p:txBody>
      </p:sp>
    </p:spTree>
    <p:extLst>
      <p:ext uri="{BB962C8B-B14F-4D97-AF65-F5344CB8AC3E}">
        <p14:creationId xmlns:p14="http://schemas.microsoft.com/office/powerpoint/2010/main" val="4206466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8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44E53-9FB4-78C7-DC2E-1EC3F86AAB8E}"/>
              </a:ext>
            </a:extLst>
          </p:cNvPr>
          <p:cNvSpPr txBox="1"/>
          <p:nvPr/>
        </p:nvSpPr>
        <p:spPr>
          <a:xfrm>
            <a:off x="144379" y="153186"/>
            <a:ext cx="11903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МОНТЕ-КАРЛО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087971-8D13-60A0-2616-836C49FB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5454"/>
            <a:ext cx="4112417" cy="20754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31D8EB-1384-2CED-318F-70F661E3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01294"/>
            <a:ext cx="5172797" cy="98121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D16CA0-BAF8-57D9-A833-86503C922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997" y="2258159"/>
            <a:ext cx="4947489" cy="156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39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8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74C43B-6A8A-A472-D303-613B40EA1AF7}"/>
              </a:ext>
            </a:extLst>
          </p:cNvPr>
          <p:cNvSpPr txBox="1"/>
          <p:nvPr/>
        </p:nvSpPr>
        <p:spPr>
          <a:xfrm>
            <a:off x="144379" y="153186"/>
            <a:ext cx="11903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ДВИЖЕНИЕ ТЕЛА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69F74B-BCAE-BCCA-2024-8DE54C40A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6"/>
            <a:ext cx="4688782" cy="216787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E545E-A744-71FF-3B6D-E0FA7C783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616" y="4396863"/>
            <a:ext cx="7145742" cy="20670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2DFEC93-6FE4-3433-8E37-81A026B53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803" y="1607356"/>
            <a:ext cx="4859145" cy="260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76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8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62A31-38D1-3C58-F9CC-89F66EB2E735}"/>
              </a:ext>
            </a:extLst>
          </p:cNvPr>
          <p:cNvSpPr txBox="1"/>
          <p:nvPr/>
        </p:nvSpPr>
        <p:spPr>
          <a:xfrm>
            <a:off x="144379" y="153186"/>
            <a:ext cx="11903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КОД ПРЮФЕРА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620067-AFEC-166F-E672-E7A475C30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19" y="1690688"/>
            <a:ext cx="4904878" cy="19774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DACF1C5-CAD1-CB0E-FA88-AB591CC75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19" y="4052042"/>
            <a:ext cx="4824597" cy="20976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5D72B06-C5E7-E1B9-FD21-F91A51902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251" y="1690688"/>
            <a:ext cx="5370460" cy="31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27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036A79-11F4-36E3-325C-2E78A303A3F9}"/>
              </a:ext>
            </a:extLst>
          </p:cNvPr>
          <p:cNvSpPr txBox="1"/>
          <p:nvPr/>
        </p:nvSpPr>
        <p:spPr>
          <a:xfrm>
            <a:off x="144379" y="153186"/>
            <a:ext cx="11903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ИНФОРМАЦИЯ О ПРОЕКТЕ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A63A4-4451-B7FF-1AE5-5264C0B9DD1C}"/>
              </a:ext>
            </a:extLst>
          </p:cNvPr>
          <p:cNvSpPr txBox="1"/>
          <p:nvPr/>
        </p:nvSpPr>
        <p:spPr>
          <a:xfrm>
            <a:off x="404262" y="1571432"/>
            <a:ext cx="114059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solidFill>
                  <a:schemeClr val="bg1"/>
                </a:solidFill>
              </a:rPr>
              <a:t>Наименование</a:t>
            </a:r>
            <a:r>
              <a:rPr lang="en-US" sz="2800" dirty="0">
                <a:solidFill>
                  <a:schemeClr val="bg1"/>
                </a:solidFill>
              </a:rPr>
              <a:t>: </a:t>
            </a:r>
            <a:r>
              <a:rPr lang="en-US" sz="2800" dirty="0" err="1">
                <a:solidFill>
                  <a:schemeClr val="bg1"/>
                </a:solidFill>
              </a:rPr>
              <a:t>MovieSync</a:t>
            </a:r>
            <a:endParaRPr lang="ru-RU" sz="2800" dirty="0">
              <a:solidFill>
                <a:schemeClr val="bg1"/>
              </a:solidFill>
            </a:endParaRP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ru-RU" sz="2800" dirty="0">
                <a:solidFill>
                  <a:schemeClr val="bg1"/>
                </a:solidFill>
              </a:rPr>
              <a:t>Назначение системы: онлайн-кинотеатр для совместного просмотра фильмов и сериалов через веб-интерфейс</a:t>
            </a:r>
          </a:p>
          <a:p>
            <a:pPr algn="just"/>
            <a:endParaRPr lang="ru-RU" sz="2800" dirty="0">
              <a:solidFill>
                <a:schemeClr val="bg1"/>
              </a:solidFill>
            </a:endParaRPr>
          </a:p>
          <a:p>
            <a:pPr algn="just"/>
            <a:r>
              <a:rPr lang="ru-RU" sz="2800" dirty="0">
                <a:solidFill>
                  <a:schemeClr val="bg1"/>
                </a:solidFill>
              </a:rPr>
              <a:t>Дата начала разработки: 16.05.2025</a:t>
            </a:r>
          </a:p>
          <a:p>
            <a:pPr algn="just"/>
            <a:r>
              <a:rPr lang="ru-RU" sz="2800" dirty="0">
                <a:solidFill>
                  <a:schemeClr val="bg1"/>
                </a:solidFill>
              </a:rPr>
              <a:t>Дата окончания разработки: 05.06.2025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CFF3A2E-CF7E-4220-B676-EEDCC1CA2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051" y="4814912"/>
            <a:ext cx="5031897" cy="12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59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8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62A31-38D1-3C58-F9CC-89F66EB2E735}"/>
              </a:ext>
            </a:extLst>
          </p:cNvPr>
          <p:cNvSpPr txBox="1"/>
          <p:nvPr/>
        </p:nvSpPr>
        <p:spPr>
          <a:xfrm>
            <a:off x="144379" y="153186"/>
            <a:ext cx="11903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ИНВЕСТИЦИИ</a:t>
            </a:r>
            <a:endParaRPr lang="ru-RU" sz="48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5BBC1B-657E-E2E4-2DCA-66417B893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13" y="1304017"/>
            <a:ext cx="4453052" cy="26972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C01044-E21F-164C-BDAB-701EF88A3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252" y="1302829"/>
            <a:ext cx="6402335" cy="21261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29D55F4-F1F2-10C4-B661-8C856781A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24675"/>
            <a:ext cx="4534533" cy="200052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CF455C-149A-FE17-289F-8D45B06B4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580" y="4303580"/>
            <a:ext cx="2248060" cy="187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2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Карманов </a:t>
            </a:r>
            <a:r>
              <a:rPr lang="ru-RU" sz="8000" dirty="0">
                <a:solidFill>
                  <a:prstClr val="white"/>
                </a:solidFill>
                <a:latin typeface="Aptos" panose="02110004020202020204"/>
              </a:rPr>
              <a:t>А</a:t>
            </a:r>
            <a:r>
              <a:rPr kumimoji="0" lang="ru-RU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r>
              <a:rPr lang="ru-RU" sz="8000" dirty="0">
                <a:solidFill>
                  <a:prstClr val="white"/>
                </a:solidFill>
                <a:latin typeface="Aptos" panose="02110004020202020204"/>
              </a:rPr>
              <a:t>Д</a:t>
            </a:r>
            <a:r>
              <a:rPr kumimoji="0" lang="ru-RU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0222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8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44E53-9FB4-78C7-DC2E-1EC3F86AAB8E}"/>
              </a:ext>
            </a:extLst>
          </p:cNvPr>
          <p:cNvSpPr txBox="1"/>
          <p:nvPr/>
        </p:nvSpPr>
        <p:spPr>
          <a:xfrm>
            <a:off x="144379" y="153186"/>
            <a:ext cx="119032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МОНТЕ-КАРЛО. ВЫЧИСЛЕНИЕ ЧИСЛА π</a:t>
            </a:r>
          </a:p>
          <a:p>
            <a:pPr algn="ctr"/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CC3F22-5D0C-22C0-711D-08BD72A28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521750"/>
            <a:ext cx="4799803" cy="36291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A023C3-E0B4-D9C2-643B-B13191F8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321" y="4001294"/>
            <a:ext cx="5734850" cy="7810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C1349CC-A878-A5BB-A91D-A4227CBEF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320" y="4957323"/>
            <a:ext cx="5734849" cy="119354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C5A52C1-4359-8EB1-8D71-983AB9C91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322" y="2516140"/>
            <a:ext cx="5734850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43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E14DD-C031-A135-48F8-66CED033F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2CDC4D-7484-A55F-D3A5-A53038791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968D3F-B30D-FE20-7A0C-F2A7A9AAC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E76BFFC-8E62-0F63-944B-38737FF0AC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8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B5ACC-6EE4-5D35-AB1A-AFF5DCF67A4F}"/>
              </a:ext>
            </a:extLst>
          </p:cNvPr>
          <p:cNvSpPr txBox="1"/>
          <p:nvPr/>
        </p:nvSpPr>
        <p:spPr>
          <a:xfrm>
            <a:off x="144379" y="153186"/>
            <a:ext cx="119032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МОНТЕ-КАРЛО. Вычисление площади фигуры методом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643A393-FEA9-D916-1B25-D419E07B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10" y="2227115"/>
            <a:ext cx="2358073" cy="372219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BBB45D6-30A0-A4E5-C915-6CFF3181C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10" y="6107113"/>
            <a:ext cx="2358072" cy="38762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BFB877D-2B4B-0670-C6B3-E139FD81D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692" y="2227115"/>
            <a:ext cx="7645130" cy="42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42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8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74C43B-6A8A-A472-D303-613B40EA1AF7}"/>
              </a:ext>
            </a:extLst>
          </p:cNvPr>
          <p:cNvSpPr txBox="1"/>
          <p:nvPr/>
        </p:nvSpPr>
        <p:spPr>
          <a:xfrm>
            <a:off x="144379" y="153186"/>
            <a:ext cx="119032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cap="all" dirty="0">
                <a:solidFill>
                  <a:schemeClr val="bg1"/>
                </a:solidFill>
              </a:rPr>
              <a:t>Движение тела в воздухе. Кодирование кода </a:t>
            </a:r>
            <a:r>
              <a:rPr lang="ru-RU" sz="4000" cap="all" dirty="0" err="1">
                <a:solidFill>
                  <a:schemeClr val="bg1"/>
                </a:solidFill>
              </a:rPr>
              <a:t>Прюфера</a:t>
            </a:r>
            <a:endParaRPr lang="ru-RU" sz="4000" cap="all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0794ED8-422E-5841-94C9-C5B693127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91" y="1590386"/>
            <a:ext cx="3927769" cy="30639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628E6ED-ABF4-C3D0-9E6A-B83305231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91" y="4789233"/>
            <a:ext cx="1842937" cy="174311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D0D7E0D-E289-3C3D-9344-E580E0899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813" y="5391626"/>
            <a:ext cx="2295441" cy="43310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DFCC8CC-419E-E27F-C61E-E87C5B462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786" y="1595977"/>
            <a:ext cx="4281052" cy="241147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B6B5CD-0752-466E-2B3A-45A241BA5D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9944" y="4074925"/>
            <a:ext cx="4762736" cy="245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14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D0C6C-1AB0-CD13-80B6-C1EB9B8E8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C8A79A-1E80-0E1C-7A5D-17DD52854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FF6B2-3B22-FCC3-442C-B59DC8382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8B63503-2777-6607-127F-01B717906E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8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3FCAE1-B1F1-F5EA-9338-6BBB2F797B11}"/>
              </a:ext>
            </a:extLst>
          </p:cNvPr>
          <p:cNvSpPr txBox="1"/>
          <p:nvPr/>
        </p:nvSpPr>
        <p:spPr>
          <a:xfrm>
            <a:off x="144379" y="153186"/>
            <a:ext cx="119032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ДВИЖЕНИЕ ТЕЛА В СРЕДЕ С СОПРОТИВЛЕНИЕМ. ДЕКОДИРОВАНИЕ КОДА ПРЮФЕРА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6F545A-268E-E45B-D65A-C0E9EBB9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47" y="1629811"/>
            <a:ext cx="4571096" cy="211160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C228AD0-B168-D7DD-0445-56AA5DDDA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48" y="3936293"/>
            <a:ext cx="4571095" cy="243853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37ADCD4-38B9-18D5-F5CB-564A9F937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72" y="2469356"/>
            <a:ext cx="4050792" cy="293387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1C2C04E-F60A-382E-907C-E9E1DF21F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980" y="3143924"/>
            <a:ext cx="714475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32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8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62A31-38D1-3C58-F9CC-89F66EB2E735}"/>
              </a:ext>
            </a:extLst>
          </p:cNvPr>
          <p:cNvSpPr txBox="1"/>
          <p:nvPr/>
        </p:nvSpPr>
        <p:spPr>
          <a:xfrm>
            <a:off x="144379" y="153186"/>
            <a:ext cx="11903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ИНВЕСТИЦИИ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1A028D-EA96-6623-BD5B-B92EA99F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93" y="1144589"/>
            <a:ext cx="4439991" cy="112527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29194AE-5596-DDD3-1B1F-1DC685CD6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91" y="2466326"/>
            <a:ext cx="4439991" cy="22254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5EA3E50-B9DA-FC14-CFF2-C64384854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91" y="4888240"/>
            <a:ext cx="4439989" cy="158971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4BA85F7-2A41-B5C3-AEC8-1F96B0B44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245" y="1144589"/>
            <a:ext cx="4869196" cy="533336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54129BA-7158-0208-A533-D2ED6EF9E5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1553" y="2830862"/>
            <a:ext cx="1371986" cy="176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44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0" dirty="0">
                <a:solidFill>
                  <a:prstClr val="white"/>
                </a:solidFill>
                <a:latin typeface="Aptos" panose="02110004020202020204"/>
              </a:rPr>
              <a:t>Савуков Е.А.</a:t>
            </a:r>
            <a:endParaRPr kumimoji="0" lang="ru-RU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615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96B31-12D7-31AC-DD94-8423287FF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1809A-A8C6-D240-E6B2-513223730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7546AB-81C6-3D7C-6784-5122681C3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1EF385C-3C91-88B2-008E-5E9CC2DC6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0215" algn="just">
              <a:lnSpc>
                <a:spcPct val="150000"/>
              </a:lnSpc>
              <a:buNone/>
            </a:pPr>
            <a:endParaRPr lang="ru-RU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33FF03-E68E-488C-DFF9-5DBDFE4D1E00}"/>
              </a:ext>
            </a:extLst>
          </p:cNvPr>
          <p:cNvSpPr txBox="1"/>
          <p:nvPr/>
        </p:nvSpPr>
        <p:spPr>
          <a:xfrm>
            <a:off x="144379" y="153186"/>
            <a:ext cx="119032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МОНТЕ-КАРЛО. ВЫЧИСЛЕНИЕ ЧИСЛА π</a:t>
            </a:r>
          </a:p>
          <a:p>
            <a:pPr algn="ctr"/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4E9AC92-91F9-5428-9DD0-1E60EE9BA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43" y="1027906"/>
            <a:ext cx="4541860" cy="423094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75FA783-4B09-1CC1-C327-FA2D0AA62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5456238"/>
            <a:ext cx="3200400" cy="7207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272BDEC-6C88-460D-805C-C9378DFD7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482" y="1173012"/>
            <a:ext cx="3260725" cy="72961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865E53D-2F66-0F68-9934-16CAD9711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482" y="2037564"/>
            <a:ext cx="3705225" cy="762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5E0C278-9E88-B09D-C21C-BD2B5AA60E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3119" y="3143376"/>
            <a:ext cx="5289165" cy="291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76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92B9F-A402-4163-E355-DF7C7E433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74CE3B-D44C-C920-E235-816EB8AF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3EB363-6B5F-E979-D493-8D3C417BE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3F0CCB-37F0-0957-FE80-395E0D143A4B}"/>
              </a:ext>
            </a:extLst>
          </p:cNvPr>
          <p:cNvSpPr/>
          <p:nvPr/>
        </p:nvSpPr>
        <p:spPr>
          <a:xfrm>
            <a:off x="-499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8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3A7C0-B5D4-4C8F-90F3-E79BAA893418}"/>
              </a:ext>
            </a:extLst>
          </p:cNvPr>
          <p:cNvSpPr txBox="1"/>
          <p:nvPr/>
        </p:nvSpPr>
        <p:spPr>
          <a:xfrm>
            <a:off x="144379" y="153186"/>
            <a:ext cx="119032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МОНТЕ-КАРЛО. Вычисление площади фигуры методом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286F0D-0132-455C-88DC-A4C07817B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98" y="1688564"/>
            <a:ext cx="4194048" cy="41245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7AF7590-A3EC-0291-81ED-0D6C6B918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155" y="3072193"/>
            <a:ext cx="4881368" cy="284873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4D065B7-EA49-9A4F-92F4-64616145D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852" y="1951863"/>
            <a:ext cx="36099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64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A3B967-9B23-2F92-11F2-F7DA5E31E0BF}"/>
              </a:ext>
            </a:extLst>
          </p:cNvPr>
          <p:cNvSpPr txBox="1"/>
          <p:nvPr/>
        </p:nvSpPr>
        <p:spPr>
          <a:xfrm>
            <a:off x="144379" y="153186"/>
            <a:ext cx="11903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ОСОБЕННСОТИ ПРОЕКТА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FBD83-73D0-BB4C-5F5A-252FCE499196}"/>
              </a:ext>
            </a:extLst>
          </p:cNvPr>
          <p:cNvSpPr txBox="1"/>
          <p:nvPr/>
        </p:nvSpPr>
        <p:spPr>
          <a:xfrm>
            <a:off x="404262" y="1571432"/>
            <a:ext cx="11405936" cy="3261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Авторизация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Каталог фильмов с поиском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Личный кабинет с избранным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Совместный просмотр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Чат в реальном времени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492C699-F39C-50AC-8611-8BDA29146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696" y="1690688"/>
            <a:ext cx="3041583" cy="308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96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8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62A31-38D1-3C58-F9CC-89F66EB2E735}"/>
              </a:ext>
            </a:extLst>
          </p:cNvPr>
          <p:cNvSpPr txBox="1"/>
          <p:nvPr/>
        </p:nvSpPr>
        <p:spPr>
          <a:xfrm>
            <a:off x="144379" y="153186"/>
            <a:ext cx="11903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КОД ПРЮФЕРА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A3EC85-DC68-1044-3336-E54A69676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78" y="1027906"/>
            <a:ext cx="4640719" cy="215935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F98ACFF-8AE4-BBB0-F2F6-3A0D3E642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902" y="2187874"/>
            <a:ext cx="3219899" cy="405277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3DB2F14-185D-E478-2024-D46E83FA4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901" y="2853058"/>
            <a:ext cx="3219899" cy="339137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326474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8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74C43B-6A8A-A472-D303-613B40EA1AF7}"/>
              </a:ext>
            </a:extLst>
          </p:cNvPr>
          <p:cNvSpPr txBox="1"/>
          <p:nvPr/>
        </p:nvSpPr>
        <p:spPr>
          <a:xfrm>
            <a:off x="144379" y="153186"/>
            <a:ext cx="11903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ДВИЖЕНИЕ ТЕЛА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55A0B69-7060-4E99-84DA-E57E2B199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511" y="4265313"/>
            <a:ext cx="7145742" cy="20670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785940-BA4E-082C-FDBD-226EBF65F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772" y="1209398"/>
            <a:ext cx="4859145" cy="26044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8C13570-4FA6-4DB6-9244-697B9C55E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883" y="1578801"/>
            <a:ext cx="4688782" cy="216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2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8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62A31-38D1-3C58-F9CC-89F66EB2E735}"/>
              </a:ext>
            </a:extLst>
          </p:cNvPr>
          <p:cNvSpPr txBox="1"/>
          <p:nvPr/>
        </p:nvSpPr>
        <p:spPr>
          <a:xfrm>
            <a:off x="144379" y="153186"/>
            <a:ext cx="11903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ЗАДАЧА ДЖОНСОНА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C970811-D1AF-85F1-FE70-81F4637C1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43" y="1073011"/>
            <a:ext cx="3441969" cy="367279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4D6DFDC-4224-CDE8-CAED-5F535922B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754" y="1073011"/>
            <a:ext cx="3659950" cy="367279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327A9A-B961-95B9-0F45-1AA3B4B56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046" y="1339559"/>
            <a:ext cx="3659951" cy="31396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B3A0CA6-2F93-F101-C2D5-FED05E03D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5488" y="4178490"/>
            <a:ext cx="1666923" cy="181566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15941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27432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8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62A31-38D1-3C58-F9CC-89F66EB2E735}"/>
              </a:ext>
            </a:extLst>
          </p:cNvPr>
          <p:cNvSpPr txBox="1"/>
          <p:nvPr/>
        </p:nvSpPr>
        <p:spPr>
          <a:xfrm>
            <a:off x="144379" y="153186"/>
            <a:ext cx="11903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ИНВЕСТИЦИИ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D04874-D861-0D0A-9096-367B1CF6D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2" y="288926"/>
            <a:ext cx="3871245" cy="335364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8449442-7DA5-212D-773E-213398DB1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059" y="3829096"/>
            <a:ext cx="4329767" cy="273997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A98CAD6-8E48-70FE-2E95-066746809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007" y="1144588"/>
            <a:ext cx="4303172" cy="189041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30BFA4E-5794-E982-7DDF-D0266A417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59" y="3070420"/>
            <a:ext cx="5679539" cy="344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62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D80B9-BD7C-65C4-35E7-80F86EE7AFEA}"/>
              </a:ext>
            </a:extLst>
          </p:cNvPr>
          <p:cNvSpPr txBox="1"/>
          <p:nvPr/>
        </p:nvSpPr>
        <p:spPr>
          <a:xfrm>
            <a:off x="144379" y="153186"/>
            <a:ext cx="11903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ПРОТОТИП ПРОЕКТА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73F22F2-5FF3-7448-6DCC-D7AE0BF0D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848" y="1506701"/>
            <a:ext cx="5842303" cy="460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39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14FD8-F2F2-A844-33E9-E2C176990064}"/>
              </a:ext>
            </a:extLst>
          </p:cNvPr>
          <p:cNvSpPr txBox="1"/>
          <p:nvPr/>
        </p:nvSpPr>
        <p:spPr>
          <a:xfrm>
            <a:off x="144379" y="153186"/>
            <a:ext cx="11903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МАКЕТ ПРОЕКТА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609CC6D-D665-3820-28AF-4350773808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96" t="6734" r="3324" b="6517"/>
          <a:stretch/>
        </p:blipFill>
        <p:spPr>
          <a:xfrm>
            <a:off x="1357432" y="3857624"/>
            <a:ext cx="4294589" cy="24542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37CCF0-8637-1552-A6AC-6A94863F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58" t="6697" r="4036" b="4043"/>
          <a:stretch/>
        </p:blipFill>
        <p:spPr>
          <a:xfrm>
            <a:off x="2112044" y="1565454"/>
            <a:ext cx="3543162" cy="202466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A21F0E-CB71-5196-6642-522FC77D15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9" t="3868" r="1192" b="2041"/>
          <a:stretch/>
        </p:blipFill>
        <p:spPr>
          <a:xfrm>
            <a:off x="6171252" y="1488452"/>
            <a:ext cx="3299880" cy="21980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8C6C94E-E3D2-7ADF-A54F-F8BBC9C7E9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89" t="4798" r="958" b="2755"/>
          <a:stretch/>
        </p:blipFill>
        <p:spPr>
          <a:xfrm>
            <a:off x="6171252" y="3857624"/>
            <a:ext cx="4535250" cy="248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44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8DC202-B1D1-4180-C641-6D9C496AC59F}"/>
              </a:ext>
            </a:extLst>
          </p:cNvPr>
          <p:cNvSpPr txBox="1"/>
          <p:nvPr/>
        </p:nvSpPr>
        <p:spPr>
          <a:xfrm>
            <a:off x="144379" y="153186"/>
            <a:ext cx="11903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ТЕХНОЛОГИИ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14DD8E-8442-0D05-1912-7028A6153E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28" t="2283" r="4124" b="4703"/>
          <a:stretch/>
        </p:blipFill>
        <p:spPr>
          <a:xfrm>
            <a:off x="2011780" y="1902627"/>
            <a:ext cx="2137695" cy="2149609"/>
          </a:xfrm>
          <a:prstGeom prst="ellipse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8593D97-CE48-2742-F437-34A80CB1B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526" y="1965583"/>
            <a:ext cx="2023695" cy="20236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8800261-6FF8-848F-9DCF-FF0A094AB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475" y="2606675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81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0EC6E-D32B-9846-3133-BCFE77EFD0E2}"/>
              </a:ext>
            </a:extLst>
          </p:cNvPr>
          <p:cNvSpPr txBox="1"/>
          <p:nvPr/>
        </p:nvSpPr>
        <p:spPr>
          <a:xfrm>
            <a:off x="144379" y="153186"/>
            <a:ext cx="11903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ОБЯЗОНОСТИ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8ED3964B-096B-5FCF-93DC-9B30CB47C02E}"/>
              </a:ext>
            </a:extLst>
          </p:cNvPr>
          <p:cNvSpPr/>
          <p:nvPr/>
        </p:nvSpPr>
        <p:spPr>
          <a:xfrm>
            <a:off x="409571" y="1825625"/>
            <a:ext cx="3686179" cy="742950"/>
          </a:xfrm>
          <a:prstGeom prst="roundRect">
            <a:avLst/>
          </a:prstGeom>
          <a:solidFill>
            <a:srgbClr val="3700B3">
              <a:alpha val="51000"/>
            </a:srgbClr>
          </a:solidFill>
          <a:ln>
            <a:solidFill>
              <a:srgbClr val="3700B3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Разработка личного кабинета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7070DF43-FCFA-F5D1-45D4-2881FF3C9BD2}"/>
              </a:ext>
            </a:extLst>
          </p:cNvPr>
          <p:cNvSpPr/>
          <p:nvPr/>
        </p:nvSpPr>
        <p:spPr>
          <a:xfrm>
            <a:off x="409570" y="2568574"/>
            <a:ext cx="3686179" cy="955675"/>
          </a:xfrm>
          <a:prstGeom prst="roundRect">
            <a:avLst/>
          </a:prstGeom>
          <a:solidFill>
            <a:srgbClr val="3700B3">
              <a:alpha val="23000"/>
            </a:srgbClr>
          </a:solidFill>
          <a:ln>
            <a:solidFill>
              <a:srgbClr val="3700B3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Разработчик - Карпов Д.А.</a:t>
            </a:r>
          </a:p>
          <a:p>
            <a:pPr algn="ctr"/>
            <a:r>
              <a:rPr lang="ru-RU" dirty="0"/>
              <a:t>Проектировщик – Карманов А.Д.</a:t>
            </a:r>
          </a:p>
          <a:p>
            <a:pPr algn="ctr"/>
            <a:r>
              <a:rPr lang="ru-RU" dirty="0"/>
              <a:t>Тестировщик – Савуков Е.А.</a:t>
            </a: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550FACB7-BA38-9498-D5D1-A56A607A50C7}"/>
              </a:ext>
            </a:extLst>
          </p:cNvPr>
          <p:cNvSpPr/>
          <p:nvPr/>
        </p:nvSpPr>
        <p:spPr>
          <a:xfrm>
            <a:off x="4252910" y="1825625"/>
            <a:ext cx="3686179" cy="742950"/>
          </a:xfrm>
          <a:prstGeom prst="roundRect">
            <a:avLst/>
          </a:prstGeom>
          <a:solidFill>
            <a:srgbClr val="3700B3">
              <a:alpha val="51000"/>
            </a:srgbClr>
          </a:solidFill>
          <a:ln>
            <a:solidFill>
              <a:srgbClr val="3700B3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Разработка авторизации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FA94A4FE-8B4A-89A5-11C8-FDA54FB2B4AF}"/>
              </a:ext>
            </a:extLst>
          </p:cNvPr>
          <p:cNvSpPr/>
          <p:nvPr/>
        </p:nvSpPr>
        <p:spPr>
          <a:xfrm>
            <a:off x="4252909" y="2568574"/>
            <a:ext cx="3686179" cy="955675"/>
          </a:xfrm>
          <a:prstGeom prst="roundRect">
            <a:avLst/>
          </a:prstGeom>
          <a:solidFill>
            <a:srgbClr val="3700B3">
              <a:alpha val="23000"/>
            </a:srgbClr>
          </a:solidFill>
          <a:ln>
            <a:solidFill>
              <a:srgbClr val="3700B3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Разработчик - Карманов А.Д.</a:t>
            </a:r>
          </a:p>
          <a:p>
            <a:pPr algn="ctr"/>
            <a:r>
              <a:rPr lang="ru-RU" dirty="0"/>
              <a:t>Проектировщик – Савуков Е.А.</a:t>
            </a:r>
          </a:p>
          <a:p>
            <a:pPr algn="ctr"/>
            <a:r>
              <a:rPr lang="ru-RU" dirty="0"/>
              <a:t>Тестировщик – Карпов Д.А.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07E13183-744B-E233-65BE-272D83EC4036}"/>
              </a:ext>
            </a:extLst>
          </p:cNvPr>
          <p:cNvSpPr/>
          <p:nvPr/>
        </p:nvSpPr>
        <p:spPr>
          <a:xfrm>
            <a:off x="8096250" y="1825625"/>
            <a:ext cx="3686179" cy="742950"/>
          </a:xfrm>
          <a:prstGeom prst="roundRect">
            <a:avLst/>
          </a:prstGeom>
          <a:solidFill>
            <a:srgbClr val="3700B3">
              <a:alpha val="51000"/>
            </a:srgbClr>
          </a:solidFill>
          <a:ln>
            <a:solidFill>
              <a:srgbClr val="3700B3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Разработка регистрации</a:t>
            </a: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84645EC9-ED8F-20A5-7853-A69477314FEE}"/>
              </a:ext>
            </a:extLst>
          </p:cNvPr>
          <p:cNvSpPr/>
          <p:nvPr/>
        </p:nvSpPr>
        <p:spPr>
          <a:xfrm>
            <a:off x="8096249" y="2568574"/>
            <a:ext cx="3686179" cy="955675"/>
          </a:xfrm>
          <a:prstGeom prst="roundRect">
            <a:avLst/>
          </a:prstGeom>
          <a:solidFill>
            <a:srgbClr val="3700B3">
              <a:alpha val="23000"/>
            </a:srgbClr>
          </a:solidFill>
          <a:ln>
            <a:solidFill>
              <a:srgbClr val="3700B3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Разработчик - Савуков Е.А. Проектировщик – Карпов Д.А.</a:t>
            </a:r>
          </a:p>
          <a:p>
            <a:pPr algn="ctr"/>
            <a:r>
              <a:rPr lang="ru-RU" dirty="0"/>
              <a:t>Тестировщик – Карманов А.Д.</a:t>
            </a: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CA465323-51A3-9A64-ACB0-C3A7C0398DF2}"/>
              </a:ext>
            </a:extLst>
          </p:cNvPr>
          <p:cNvSpPr/>
          <p:nvPr/>
        </p:nvSpPr>
        <p:spPr>
          <a:xfrm>
            <a:off x="409571" y="3996358"/>
            <a:ext cx="11372857" cy="742950"/>
          </a:xfrm>
          <a:prstGeom prst="roundRect">
            <a:avLst/>
          </a:prstGeom>
          <a:solidFill>
            <a:srgbClr val="3700B3">
              <a:alpha val="51000"/>
            </a:srgbClr>
          </a:solidFill>
          <a:ln>
            <a:solidFill>
              <a:srgbClr val="3700B3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Главный экран и экран «Все фильмы»</a:t>
            </a: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31A22482-6E9F-2059-F4E5-77B7001FC938}"/>
              </a:ext>
            </a:extLst>
          </p:cNvPr>
          <p:cNvSpPr/>
          <p:nvPr/>
        </p:nvSpPr>
        <p:spPr>
          <a:xfrm>
            <a:off x="409570" y="4739307"/>
            <a:ext cx="11372857" cy="955675"/>
          </a:xfrm>
          <a:prstGeom prst="roundRect">
            <a:avLst/>
          </a:prstGeom>
          <a:solidFill>
            <a:srgbClr val="3700B3">
              <a:alpha val="23000"/>
            </a:srgbClr>
          </a:solidFill>
          <a:ln>
            <a:solidFill>
              <a:srgbClr val="3700B3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Поиск фильмов по названию и описанию - Карпов Д.А.</a:t>
            </a:r>
          </a:p>
          <a:p>
            <a:pPr algn="ctr"/>
            <a:r>
              <a:rPr lang="ru-RU" dirty="0"/>
              <a:t>Вывод фильмов из базы – Карманов А.Д.</a:t>
            </a:r>
          </a:p>
          <a:p>
            <a:pPr algn="ctr"/>
            <a:r>
              <a:rPr lang="ru-RU" dirty="0"/>
              <a:t>Видеоплеер и вставка картинок – Савуков Е.А.</a:t>
            </a:r>
          </a:p>
        </p:txBody>
      </p:sp>
    </p:spTree>
    <p:extLst>
      <p:ext uri="{BB962C8B-B14F-4D97-AF65-F5344CB8AC3E}">
        <p14:creationId xmlns:p14="http://schemas.microsoft.com/office/powerpoint/2010/main" val="250130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6F3EC-69CF-E8F1-6AE5-F9FD5D81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2553B-843E-67E6-49DA-EB157BD5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4C80D-6FE2-FFC1-0824-604BFC641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7175">
            <a:solidFill>
              <a:srgbClr val="370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S-</a:t>
            </a:r>
            <a:r>
              <a:rPr lang="en-US" sz="8000" dirty="0" err="1"/>
              <a:t>SwarB</a:t>
            </a:r>
            <a:r>
              <a:rPr lang="en-US" sz="8000" dirty="0"/>
              <a:t>-B </a:t>
            </a:r>
            <a:r>
              <a:rPr lang="ru-RU" sz="8000" dirty="0"/>
              <a:t>(Карпов Д.А.)</a:t>
            </a:r>
          </a:p>
        </p:txBody>
      </p:sp>
    </p:spTree>
    <p:extLst>
      <p:ext uri="{BB962C8B-B14F-4D97-AF65-F5344CB8AC3E}">
        <p14:creationId xmlns:p14="http://schemas.microsoft.com/office/powerpoint/2010/main" val="57192407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326</Words>
  <Application>Microsoft Office PowerPoint</Application>
  <PresentationFormat>Широкоэкранный</PresentationFormat>
  <Paragraphs>76</Paragraphs>
  <Slides>43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49" baseType="lpstr">
      <vt:lpstr>-apple-system</vt:lpstr>
      <vt:lpstr>Aptos</vt:lpstr>
      <vt:lpstr>Aptos Display</vt:lpstr>
      <vt:lpstr>Arial</vt:lpstr>
      <vt:lpstr>Times New Roman</vt:lpstr>
      <vt:lpstr>Тема Office</vt:lpstr>
      <vt:lpstr>ОТЧЕТ ПО УЧЕБНОЙ ПРАКТИКЕ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КарповДА@ngknn.local</dc:creator>
  <cp:lastModifiedBy>Изуми Изумительный</cp:lastModifiedBy>
  <cp:revision>12</cp:revision>
  <dcterms:created xsi:type="dcterms:W3CDTF">2025-06-04T12:14:00Z</dcterms:created>
  <dcterms:modified xsi:type="dcterms:W3CDTF">2025-06-05T03:34:36Z</dcterms:modified>
</cp:coreProperties>
</file>